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51" r:id="rId3"/>
    <p:sldMasterId id="2147483653" r:id="rId4"/>
    <p:sldMasterId id="2147483656" r:id="rId5"/>
    <p:sldMasterId id="2147483659" r:id="rId6"/>
    <p:sldMasterId id="2147483678" r:id="rId7"/>
    <p:sldMasterId id="2147483680" r:id="rId8"/>
  </p:sldMasterIdLst>
  <p:notesMasterIdLst>
    <p:notesMasterId r:id="rId10"/>
  </p:notesMasterIdLst>
  <p:handoutMasterIdLst>
    <p:handoutMasterId r:id="rId21"/>
  </p:handoutMasterIdLst>
  <p:sldIdLst>
    <p:sldId id="355" r:id="rId9"/>
    <p:sldId id="466" r:id="rId11"/>
    <p:sldId id="467" r:id="rId12"/>
    <p:sldId id="474" r:id="rId13"/>
    <p:sldId id="473" r:id="rId14"/>
    <p:sldId id="468" r:id="rId15"/>
    <p:sldId id="475" r:id="rId16"/>
    <p:sldId id="469" r:id="rId17"/>
    <p:sldId id="471" r:id="rId18"/>
    <p:sldId id="481" r:id="rId19"/>
    <p:sldId id="472" r:id="rId20"/>
  </p:sldIdLst>
  <p:sldSz cx="9144000" cy="5143500" type="screen16x9"/>
  <p:notesSz cx="9925050" cy="6665595"/>
  <p:custDataLst>
    <p:tags r:id="rId2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D5ABB26-0587-4C30-8999-92F81FD0307C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8" autoAdjust="0"/>
    <p:restoredTop sz="88272" autoAdjust="0"/>
  </p:normalViewPr>
  <p:slideViewPr>
    <p:cSldViewPr snapToGrid="0" showGuides="1">
      <p:cViewPr varScale="1">
        <p:scale>
          <a:sx n="58" d="100"/>
          <a:sy n="58" d="100"/>
        </p:scale>
        <p:origin x="62" y="62"/>
      </p:cViewPr>
      <p:guideLst>
        <p:guide orient="horz" pos="2194"/>
        <p:guide pos="2880"/>
        <p:guide orient="horz" pos="1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074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82880" indent="-182880" algn="l" rtl="0" fontAlgn="base">
      <a:spcBef>
        <a:spcPct val="30000"/>
      </a:spcBef>
      <a:spcAft>
        <a:spcPct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355600" indent="-173355" algn="l" rtl="0" fontAlgn="base">
      <a:spcBef>
        <a:spcPct val="30000"/>
      </a:spcBef>
      <a:spcAft>
        <a:spcPct val="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538480" indent="-182880" algn="l" rtl="0" fontAlgn="base">
      <a:spcBef>
        <a:spcPct val="30000"/>
      </a:spcBef>
      <a:spcAft>
        <a:spcPct val="0"/>
      </a:spcAft>
      <a:buFont typeface="Courier New" panose="02070309020205020404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720725" indent="-182880" algn="l" rtl="0" fontAlgn="base">
      <a:spcBef>
        <a:spcPct val="30000"/>
      </a:spcBef>
      <a:spcAft>
        <a:spcPct val="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  <a:endParaRPr lang="de-DE" noProof="0" dirty="0"/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  <a:p>
            <a:pPr lvl="1"/>
            <a:r>
              <a:rPr lang="de-DE" noProof="0" dirty="0"/>
              <a:t>Zweite Ebene</a:t>
            </a:r>
            <a:endParaRPr lang="de-DE" noProof="0" dirty="0"/>
          </a:p>
          <a:p>
            <a:pPr lvl="2"/>
            <a:r>
              <a:rPr lang="de-DE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530" indent="0">
              <a:buNone/>
              <a:defRPr/>
            </a:lvl3pPr>
            <a:lvl4pPr marL="360680" indent="0">
              <a:buNone/>
              <a:defRPr/>
            </a:lvl4pPr>
            <a:lvl5pPr marL="537845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  <a:endParaRPr lang="de-DE" sz="1800" noProof="0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85785"/>
            <a:ext cx="8508999" cy="2900515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  <a:p>
            <a:pPr lvl="1"/>
            <a:r>
              <a:rPr lang="de-DE" noProof="0" dirty="0"/>
              <a:t>Zweite Ebene</a:t>
            </a:r>
            <a:endParaRPr lang="de-DE" noProof="0" dirty="0"/>
          </a:p>
          <a:p>
            <a:pPr lvl="2"/>
            <a:r>
              <a:rPr lang="de-DE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5"/>
            <a:ext cx="8508999" cy="505304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506687"/>
            <a:ext cx="8508999" cy="3179614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  <a:p>
            <a:pPr lvl="1"/>
            <a:r>
              <a:rPr lang="de-DE" noProof="0" dirty="0"/>
              <a:t>Zweite Ebene</a:t>
            </a:r>
            <a:endParaRPr lang="de-DE" noProof="0" dirty="0"/>
          </a:p>
          <a:p>
            <a:pPr lvl="2"/>
            <a:r>
              <a:rPr lang="de-DE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1" y="936839"/>
            <a:ext cx="8508999" cy="497688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  <a:p>
            <a:pPr lvl="1"/>
            <a:r>
              <a:rPr lang="de-DE" noProof="0" dirty="0"/>
              <a:t>Zweite Ebene</a:t>
            </a:r>
            <a:endParaRPr lang="de-DE" noProof="0" dirty="0"/>
          </a:p>
          <a:p>
            <a:pPr lvl="2"/>
            <a:r>
              <a:rPr lang="de-DE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530" indent="0">
              <a:buNone/>
              <a:defRPr/>
            </a:lvl3pPr>
            <a:lvl4pPr marL="360680" indent="0">
              <a:buNone/>
              <a:defRPr/>
            </a:lvl4pPr>
            <a:lvl5pPr marL="537845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  <a:endParaRPr lang="de-DE" sz="1800" noProof="0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222525"/>
            <a:ext cx="8508999" cy="3463775"/>
          </a:xfrm>
          <a:prstGeom prst="rect">
            <a:avLst/>
          </a:prstGeom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  <a:p>
            <a:pPr lvl="1"/>
            <a:r>
              <a:rPr lang="de-DE" noProof="0" dirty="0"/>
              <a:t>Zweite Ebene</a:t>
            </a:r>
            <a:endParaRPr lang="de-DE" noProof="0" dirty="0"/>
          </a:p>
          <a:p>
            <a:pPr lvl="2"/>
            <a:r>
              <a:rPr lang="de-DE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  <a:p>
            <a:pPr lvl="1"/>
            <a:r>
              <a:rPr lang="de-DE" noProof="0" dirty="0"/>
              <a:t>Zweite Ebene</a:t>
            </a:r>
            <a:endParaRPr lang="de-DE" noProof="0" dirty="0"/>
          </a:p>
          <a:p>
            <a:pPr lvl="2"/>
            <a:r>
              <a:rPr lang="de-DE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  <a:p>
            <a:pPr lvl="1"/>
            <a:r>
              <a:rPr lang="de-DE" noProof="0" dirty="0"/>
              <a:t>Zweite Ebene</a:t>
            </a:r>
            <a:endParaRPr lang="de-DE" noProof="0" dirty="0"/>
          </a:p>
          <a:p>
            <a:pPr lvl="2"/>
            <a:r>
              <a:rPr lang="de-DE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530" indent="0">
              <a:buNone/>
              <a:defRPr/>
            </a:lvl3pPr>
            <a:lvl4pPr marL="360680" indent="0">
              <a:buNone/>
              <a:defRPr/>
            </a:lvl4pPr>
            <a:lvl5pPr marL="537845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  <a:endParaRPr lang="de-DE" sz="1800" noProof="0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1162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  <a:p>
            <a:pPr lvl="1"/>
            <a:r>
              <a:rPr lang="de-DE" noProof="0" dirty="0"/>
              <a:t>Zweite Ebene</a:t>
            </a:r>
            <a:endParaRPr lang="de-DE" noProof="0" dirty="0"/>
          </a:p>
          <a:p>
            <a:pPr lvl="2"/>
            <a:r>
              <a:rPr lang="de-DE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222524"/>
            <a:ext cx="4180910" cy="34751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  <a:p>
            <a:pPr lvl="1"/>
            <a:r>
              <a:rPr lang="de-DE" noProof="0" dirty="0"/>
              <a:t>Zweite Ebene</a:t>
            </a:r>
            <a:endParaRPr lang="de-DE" noProof="0" dirty="0"/>
          </a:p>
          <a:p>
            <a:pPr lvl="2"/>
            <a:r>
              <a:rPr lang="de-DE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530" indent="0">
              <a:buNone/>
              <a:defRPr/>
            </a:lvl3pPr>
            <a:lvl4pPr marL="360680" indent="0">
              <a:buNone/>
              <a:defRPr/>
            </a:lvl4pPr>
            <a:lvl5pPr marL="537845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  <a:endParaRPr lang="de-DE" sz="1800" noProof="0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316992" y="1771076"/>
            <a:ext cx="4188333" cy="292475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38677" y="1771077"/>
            <a:ext cx="4180392" cy="29247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  <a:endParaRPr lang="de-DE" noProof="0" dirty="0"/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r" eaLnBrk="0" hangingPunct="0"/>
            <a:endParaRPr lang="de-DE" sz="1000">
              <a:latin typeface="Arial" panose="020B0604020202020204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530" indent="0">
              <a:buNone/>
              <a:defRPr/>
            </a:lvl3pPr>
            <a:lvl4pPr marL="360680" indent="0">
              <a:buNone/>
              <a:defRPr/>
            </a:lvl4pPr>
            <a:lvl5pPr marL="537845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  <a:endParaRPr lang="de-DE" sz="1800" noProof="0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771076"/>
            <a:ext cx="9144000" cy="33724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r" eaLnBrk="0" hangingPunct="0"/>
            <a:endParaRPr lang="de-DE" sz="1000">
              <a:latin typeface="Arial" panose="020B0604020202020204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316992" y="1771076"/>
            <a:ext cx="4197858" cy="29342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771076"/>
            <a:ext cx="4180392" cy="29152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530" indent="0">
              <a:buNone/>
              <a:defRPr/>
            </a:lvl3pPr>
            <a:lvl4pPr marL="360680" indent="0">
              <a:buNone/>
              <a:defRPr/>
            </a:lvl4pPr>
            <a:lvl5pPr marL="537845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  <a:endParaRPr lang="de-DE" sz="1800" noProof="0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771076"/>
            <a:ext cx="9144000" cy="336734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222524"/>
            <a:ext cx="8508999" cy="495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  <a:endParaRPr lang="de-DE" noProof="0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  <p:sp>
        <p:nvSpPr>
          <p:cNvPr id="2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530" indent="0">
              <a:buNone/>
              <a:defRPr/>
            </a:lvl3pPr>
            <a:lvl4pPr marL="360680" indent="0">
              <a:buNone/>
              <a:defRPr/>
            </a:lvl4pPr>
            <a:lvl5pPr marL="537845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  <a:endParaRPr lang="de-DE" sz="1800" noProof="0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22524"/>
            <a:ext cx="9144000" cy="39209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2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TUM School of Engineering and Design</a:t>
            </a:r>
            <a:endParaRPr lang="de-DE" sz="800" kern="12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  <a:endParaRPr lang="de-DE" noProof="0" dirty="0"/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  <a:endParaRPr lang="de-DE" noProof="0" dirty="0"/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  <a:endParaRPr lang="de-DE" noProof="0" dirty="0"/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3460"/>
            <a:ext cx="8508999" cy="380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marL="0" indent="0"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11161" y="684430"/>
            <a:ext cx="8508999" cy="321410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914400" rtl="0" eaLnBrk="0" fontAlgn="base" latinLnBrk="0" hangingPunct="0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176530" indent="0">
              <a:buNone/>
              <a:defRPr/>
            </a:lvl3pPr>
            <a:lvl4pPr marL="360680" indent="0">
              <a:buNone/>
              <a:defRPr/>
            </a:lvl4pPr>
            <a:lvl5pPr marL="537845" indent="0">
              <a:buNone/>
              <a:defRPr/>
            </a:lvl5pPr>
          </a:lstStyle>
          <a:p>
            <a:pPr marL="0" marR="0" lvl="0" indent="0" algn="l" defTabSz="914400" rtl="0" eaLnBrk="0" fontAlgn="base" latinLnBrk="0" hangingPunct="0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de-DE" altLang="zh-CN" sz="1800" noProof="0" dirty="0"/>
              <a:t>Untert</a:t>
            </a:r>
            <a:r>
              <a:rPr lang="de-DE" sz="1800" noProof="0" dirty="0"/>
              <a:t>itel durch Klicken bearbeiten</a:t>
            </a:r>
            <a:endParaRPr lang="de-DE" sz="1800" noProof="0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4.emf"/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0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9" Type="http://schemas.openxmlformats.org/officeDocument/2006/relationships/image" Target="../media/image2.wmf"/><Relationship Id="rId18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anose="020B0604020202020204" pitchFamily="34" charset="0"/>
              </a:rPr>
            </a:fld>
            <a:endParaRPr lang="de-DE" sz="12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lnSpc>
                <a:spcPts val="900"/>
              </a:lnSpc>
            </a:pPr>
            <a:r>
              <a:rPr lang="en-US" sz="8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TUM School of Engineering and Design</a:t>
            </a:r>
            <a:endParaRPr lang="de-DE" sz="800" kern="1200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lnSpc>
                <a:spcPts val="900"/>
              </a:lnSpc>
            </a:pPr>
            <a:r>
              <a:rPr lang="de-DE" sz="800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530" indent="-17653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80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53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405" y="972185"/>
            <a:ext cx="8509000" cy="1495425"/>
          </a:xfrm>
        </p:spPr>
        <p:txBody>
          <a:bodyPr/>
          <a:lstStyle/>
          <a:p>
            <a:r>
              <a:rPr lang="en-US" altLang="en-GB">
                <a:sym typeface="+mn-ea"/>
              </a:rPr>
              <a:t>Pratical Project </a:t>
            </a:r>
            <a:br>
              <a:rPr lang="en-US" altLang="en-GB">
                <a:sym typeface="+mn-ea"/>
              </a:rPr>
            </a:br>
            <a:r>
              <a:rPr lang="en-US" altLang="en-GB" sz="2400">
                <a:sym typeface="+mn-ea"/>
              </a:rPr>
              <a:t>Robotic hand grasping and lifting objects</a:t>
            </a:r>
            <a:endParaRPr lang="en-US" altLang="en-GB" sz="2400">
              <a:sym typeface="+mn-ea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8453" y="2540680"/>
            <a:ext cx="8508999" cy="1716360"/>
          </a:xfrm>
        </p:spPr>
        <p:txBody>
          <a:bodyPr/>
          <a:lstStyle/>
          <a:p>
            <a:r>
              <a:rPr lang="en-US" altLang="en-GB" dirty="0"/>
              <a:t>G</a:t>
            </a:r>
            <a:r>
              <a:rPr lang="en-US" altLang="en-GB" dirty="0"/>
              <a:t>roup: 5</a:t>
            </a:r>
            <a:endParaRPr lang="en-US" altLang="en-GB" dirty="0"/>
          </a:p>
          <a:p>
            <a:r>
              <a:rPr lang="en-US" altLang="en-GB" dirty="0"/>
              <a:t>Supervisor: Abdeldjallil Naceri</a:t>
            </a:r>
            <a:endParaRPr lang="en-US" altLang="en-GB" dirty="0"/>
          </a:p>
          <a:p>
            <a:r>
              <a:rPr lang="en-US" altLang="en-GB" dirty="0"/>
              <a:t>Tutor: Zhelin Yang</a:t>
            </a:r>
            <a:endParaRPr lang="en-US" altLang="en-GB" dirty="0"/>
          </a:p>
          <a:p>
            <a:endParaRPr lang="en-US" altLang="en-GB" dirty="0"/>
          </a:p>
          <a:p>
            <a:r>
              <a:rPr lang="en-US" altLang="en-GB">
                <a:sym typeface="+mn-ea"/>
              </a:rPr>
              <a:t>16.07.2024</a:t>
            </a:r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title"/>
          </p:nvPr>
        </p:nvSpPr>
        <p:spPr>
          <a:xfrm>
            <a:off x="2503805" y="2232025"/>
            <a:ext cx="4857750" cy="410210"/>
          </a:xfrm>
        </p:spPr>
        <p:txBody>
          <a:bodyPr wrap="square"/>
          <a:p>
            <a:r>
              <a:rPr lang="zh-CN" altLang="en-US"/>
              <a:t>Thank you for your attention.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8480" y="1216660"/>
            <a:ext cx="6654165" cy="17500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28600" indent="-228600">
              <a:lnSpc>
                <a:spcPct val="114000"/>
              </a:lnSpc>
              <a:buAutoNum type="arabicPeriod"/>
            </a:pPr>
            <a:r>
              <a:rPr lang="zh-CN" altLang="en-US" sz="1000" dirty="0" err="1" smtClean="0">
                <a:latin typeface="+mn-lt"/>
                <a:sym typeface="+mn-ea"/>
              </a:rPr>
              <a:t>T. Feix, I. M. Bullock and A. M. Dollar, "Analysis of Human Grasping Behavior: Object Characteristics and Grasp Type," in IEEE Transactions on Haptics, vol. 7, no. 3, pp. 311-323, 1 July-Sept. 2014, doi: 10.1109/TOH.2014.2326871.</a:t>
            </a:r>
            <a:endParaRPr lang="zh-CN" altLang="en-US" sz="1000" dirty="0" err="1" smtClean="0">
              <a:latin typeface="+mn-lt"/>
              <a:sym typeface="+mn-ea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zh-CN" altLang="en-US" sz="1000" dirty="0" err="1" smtClean="0">
                <a:latin typeface="+mn-lt"/>
                <a:sym typeface="+mn-ea"/>
              </a:rPr>
              <a:t>A. Naceri et al., "Tactile Robotic Telemedicine for Safe Remote Diagnostics in Times of Corona: System Design, Feasibility and Usability Study," in IEEE Robotics and Automation Letters, vol. 7, no. 4, pp. 10296-10303, Oct. 2022, doi: 10.1109/LRA.2022.3191563.</a:t>
            </a:r>
            <a:endParaRPr lang="zh-CN" altLang="en-US" sz="1000" dirty="0" err="1" smtClean="0">
              <a:latin typeface="+mn-lt"/>
              <a:sym typeface="+mn-ea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sz="1000" dirty="0" err="1" smtClean="0">
                <a:latin typeface="+mn-lt"/>
                <a:sym typeface="+mn-ea"/>
              </a:rPr>
              <a:t>https://mujoco.readthedocs.io/en/stable/overview.html</a:t>
            </a:r>
            <a:endParaRPr sz="1000" dirty="0" err="1" smtClean="0">
              <a:latin typeface="+mn-lt"/>
              <a:sym typeface="+mn-ea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en-US" altLang="zh-CN" sz="1000">
                <a:sym typeface="+mn-ea"/>
              </a:rPr>
              <a:t>GitHub - google-deepmind/mujoco_menagerie: A collection of high-quality models for the MuJoCo physics engine, curated by Google DeepMind.</a:t>
            </a:r>
            <a:endParaRPr lang="zh-CN" altLang="en-US" sz="1000" dirty="0" err="1" smtClean="0">
              <a:latin typeface="+mn-lt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endParaRPr lang="zh-CN" altLang="en-US" sz="1000" dirty="0" err="1" smtClean="0">
              <a:latin typeface="+mn-lt"/>
            </a:endParaRPr>
          </a:p>
        </p:txBody>
      </p:sp>
      <p:sp>
        <p:nvSpPr>
          <p:cNvPr id="10" name="标题 9"/>
          <p:cNvSpPr/>
          <p:nvPr>
            <p:ph type="title"/>
          </p:nvPr>
        </p:nvSpPr>
        <p:spPr>
          <a:xfrm>
            <a:off x="396240" y="293370"/>
            <a:ext cx="6122035" cy="410210"/>
          </a:xfrm>
        </p:spPr>
        <p:txBody>
          <a:bodyPr wrap="square"/>
          <a:p>
            <a:r>
              <a:rPr lang="zh-CN" altLang="en-US" sz="2000" dirty="0" err="1" smtClean="0">
                <a:latin typeface="+mn-lt"/>
                <a:sym typeface="+mn-ea"/>
              </a:rPr>
              <a:t>Literature sources</a:t>
            </a:r>
            <a:endParaRPr lang="zh-CN" altLang="en-US" sz="2000" dirty="0" err="1" smtClean="0">
              <a:latin typeface="+mn-lt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2" name="内容占位符 1"/>
          <p:cNvSpPr/>
          <p:nvPr>
            <p:ph idx="10"/>
          </p:nvPr>
        </p:nvSpPr>
        <p:spPr>
          <a:xfrm>
            <a:off x="319405" y="1160145"/>
            <a:ext cx="4970780" cy="2245995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Robotic Hands and Scenes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 sz="1400">
                <a:solidFill>
                  <a:schemeClr val="tx1"/>
                </a:solidFill>
              </a:rPr>
              <a:t>Wonik - Allegro Hand</a:t>
            </a:r>
            <a:endParaRPr lang="zh-CN" altLang="en-US" sz="140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1400">
                <a:solidFill>
                  <a:schemeClr val="tx1"/>
                </a:solidFill>
              </a:rPr>
              <a:t>Medium Wrap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2. PID Position Control 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3. </a:t>
            </a:r>
            <a:r>
              <a:rPr lang="zh-CN" altLang="en-US">
                <a:solidFill>
                  <a:schemeClr val="tx1"/>
                </a:solidFill>
              </a:rPr>
              <a:t>Impedance Control</a:t>
            </a:r>
            <a:endParaRPr lang="zh-CN" altLang="en-US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4. Challeng</a:t>
            </a:r>
            <a:r>
              <a:rPr lang="en-US" altLang="zh-CN">
                <a:solidFill>
                  <a:schemeClr val="tx1"/>
                </a:solidFill>
              </a:rPr>
              <a:t>e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5. </a:t>
            </a:r>
            <a:r>
              <a:rPr lang="zh-CN" altLang="en-US" dirty="0" err="1">
                <a:sym typeface="+mn-ea"/>
              </a:rPr>
              <a:t>Literature sources</a:t>
            </a:r>
            <a:endParaRPr lang="zh-CN" altLang="en-US" dirty="0" err="1" smtClean="0">
              <a:latin typeface="+mn-lt"/>
              <a:sym typeface="+mn-ea"/>
            </a:endParaRPr>
          </a:p>
          <a:p>
            <a:pPr marL="0" lvl="0" indent="0"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" name="标题 3"/>
          <p:cNvSpPr/>
          <p:nvPr>
            <p:ph type="title"/>
          </p:nvPr>
        </p:nvSpPr>
        <p:spPr>
          <a:xfrm>
            <a:off x="319090" y="467175"/>
            <a:ext cx="8508999" cy="383381"/>
          </a:xfrm>
        </p:spPr>
        <p:txBody>
          <a:bodyPr/>
          <a:p>
            <a:r>
              <a:rPr lang="en-US" altLang="zh-CN"/>
              <a:t>A</a:t>
            </a:r>
            <a:r>
              <a:rPr lang="zh-CN" altLang="en-US"/>
              <a:t>genda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1" name="文本框 10"/>
          <p:cNvSpPr txBox="1"/>
          <p:nvPr/>
        </p:nvSpPr>
        <p:spPr>
          <a:xfrm>
            <a:off x="311150" y="813435"/>
            <a:ext cx="3651885" cy="22167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14000"/>
              </a:lnSpc>
            </a:pPr>
            <a:r>
              <a:rPr lang="zh-CN" altLang="en-US" sz="1600" dirty="0" err="1" smtClean="0">
                <a:latin typeface="+mn-lt"/>
                <a:sym typeface="+mn-ea"/>
              </a:rPr>
              <a:t>Wonik - Allegro Hand</a:t>
            </a:r>
            <a:endParaRPr lang="zh-CN" altLang="en-US" sz="1600" dirty="0" err="1" smtClean="0">
              <a:latin typeface="+mn-lt"/>
              <a:sym typeface="+mn-ea"/>
            </a:endParaRPr>
          </a:p>
          <a:p>
            <a:pPr>
              <a:lnSpc>
                <a:spcPct val="114000"/>
              </a:lnSpc>
            </a:pPr>
            <a:endParaRPr lang="zh-CN" altLang="en-US" sz="700" dirty="0" err="1" smtClean="0">
              <a:latin typeface="+mn-lt"/>
              <a:sym typeface="+mn-ea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latin typeface="+mn-lt"/>
                <a:sym typeface="+mn-ea"/>
              </a:rPr>
              <a:t>M</a:t>
            </a:r>
            <a:r>
              <a:rPr lang="zh-CN" altLang="en-US" sz="1200" dirty="0" err="1" smtClean="0">
                <a:latin typeface="+mn-lt"/>
                <a:sym typeface="+mn-ea"/>
              </a:rPr>
              <a:t>ultiple degrees of freedom</a:t>
            </a:r>
            <a:endParaRPr lang="zh-CN" altLang="en-US" sz="1200" dirty="0" err="1" smtClean="0">
              <a:latin typeface="+mn-lt"/>
              <a:sym typeface="+mn-ea"/>
            </a:endParaRPr>
          </a:p>
          <a:p>
            <a:pPr marL="628650" lvl="1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n-US" altLang="zh-CN" sz="1000" dirty="0" err="1" smtClean="0">
                <a:solidFill>
                  <a:schemeClr val="tx1"/>
                </a:solidFill>
                <a:latin typeface="+mn-lt"/>
                <a:sym typeface="+mn-ea"/>
              </a:rPr>
              <a:t>4</a:t>
            </a:r>
            <a:r>
              <a:rPr lang="zh-CN" altLang="en-US" sz="1000" dirty="0" err="1" smtClean="0">
                <a:solidFill>
                  <a:schemeClr val="tx1"/>
                </a:solidFill>
                <a:latin typeface="+mn-lt"/>
                <a:sym typeface="+mn-ea"/>
              </a:rPr>
              <a:t> fingers, each with </a:t>
            </a:r>
            <a:r>
              <a:rPr lang="en-US" altLang="zh-CN" sz="1000" dirty="0" err="1" smtClean="0">
                <a:solidFill>
                  <a:schemeClr val="tx1"/>
                </a:solidFill>
                <a:latin typeface="+mn-lt"/>
                <a:sym typeface="+mn-ea"/>
              </a:rPr>
              <a:t>4</a:t>
            </a:r>
            <a:r>
              <a:rPr lang="zh-CN" altLang="en-US" sz="1000" dirty="0" err="1" smtClean="0">
                <a:solidFill>
                  <a:schemeClr val="tx1"/>
                </a:solidFill>
                <a:latin typeface="+mn-lt"/>
                <a:sym typeface="+mn-ea"/>
              </a:rPr>
              <a:t> joints, </a:t>
            </a:r>
            <a:r>
              <a:rPr lang="en-US" altLang="zh-CN" sz="1000" dirty="0" err="1" smtClean="0">
                <a:solidFill>
                  <a:schemeClr val="tx1"/>
                </a:solidFill>
                <a:latin typeface="+mn-lt"/>
                <a:sym typeface="+mn-ea"/>
              </a:rPr>
              <a:t>16 DOF</a:t>
            </a:r>
            <a:endParaRPr lang="en-US" altLang="zh-CN" sz="1000" dirty="0" err="1" smtClean="0">
              <a:solidFill>
                <a:schemeClr val="tx1"/>
              </a:solidFill>
              <a:latin typeface="+mn-lt"/>
              <a:sym typeface="+mn-ea"/>
            </a:endParaRPr>
          </a:p>
          <a:p>
            <a:pPr marL="628650" lvl="1" indent="0">
              <a:lnSpc>
                <a:spcPct val="114000"/>
              </a:lnSpc>
              <a:buFont typeface="Arial" panose="020B0604020202020204" pitchFamily="34" charset="0"/>
              <a:buNone/>
            </a:pPr>
            <a:endParaRPr lang="en-US" altLang="zh-CN" sz="1000" dirty="0" err="1" smtClean="0">
              <a:solidFill>
                <a:schemeClr val="tx1"/>
              </a:solidFill>
              <a:latin typeface="+mn-lt"/>
              <a:sym typeface="+mn-ea"/>
            </a:endParaRPr>
          </a:p>
          <a:p>
            <a:pPr marL="171450" lvl="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solidFill>
                  <a:schemeClr val="tx1"/>
                </a:solidFill>
                <a:latin typeface="+mn-lt"/>
                <a:sym typeface="+mn-ea"/>
              </a:rPr>
              <a:t>Fully driven by high precision servo motors</a:t>
            </a:r>
            <a:endParaRPr lang="en-US" altLang="zh-CN" sz="1200" dirty="0" err="1" smtClean="0">
              <a:solidFill>
                <a:schemeClr val="tx1"/>
              </a:solidFill>
              <a:latin typeface="+mn-lt"/>
              <a:sym typeface="+mn-ea"/>
            </a:endParaRPr>
          </a:p>
          <a:p>
            <a:pPr marL="171450" lvl="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200" dirty="0" err="1" smtClean="0">
              <a:solidFill>
                <a:schemeClr val="tx1"/>
              </a:solidFill>
              <a:latin typeface="+mn-lt"/>
              <a:sym typeface="+mn-ea"/>
            </a:endParaRPr>
          </a:p>
          <a:p>
            <a:pPr marL="171450" lvl="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solidFill>
                  <a:schemeClr val="tx1"/>
                </a:solidFill>
                <a:latin typeface="+mn-lt"/>
                <a:sym typeface="+mn-ea"/>
              </a:rPr>
              <a:t>Integrated Sensors</a:t>
            </a:r>
            <a:endParaRPr lang="en-US" altLang="zh-CN" sz="1200" dirty="0" err="1" smtClean="0">
              <a:solidFill>
                <a:schemeClr val="tx1"/>
              </a:solidFill>
              <a:latin typeface="+mn-lt"/>
              <a:sym typeface="+mn-ea"/>
            </a:endParaRPr>
          </a:p>
          <a:p>
            <a:pPr marL="0" lvl="0" indent="0">
              <a:lnSpc>
                <a:spcPct val="114000"/>
              </a:lnSpc>
              <a:buFont typeface="Arial" panose="020B0604020202020204" pitchFamily="34" charset="0"/>
              <a:buNone/>
            </a:pPr>
            <a:endParaRPr lang="en-US" altLang="zh-CN" sz="1200" dirty="0" err="1" smtClean="0">
              <a:solidFill>
                <a:schemeClr val="tx1"/>
              </a:solidFill>
              <a:latin typeface="+mn-lt"/>
              <a:sym typeface="+mn-ea"/>
            </a:endParaRPr>
          </a:p>
          <a:p>
            <a:pPr marL="0" lvl="0" indent="0">
              <a:lnSpc>
                <a:spcPct val="114000"/>
              </a:lnSpc>
              <a:buFont typeface="Arial" panose="020B0604020202020204" pitchFamily="34" charset="0"/>
              <a:buNone/>
            </a:pPr>
            <a:endParaRPr lang="en-US" altLang="zh-CN" sz="1200" dirty="0" err="1" smtClean="0">
              <a:solidFill>
                <a:schemeClr val="tx1"/>
              </a:solidFill>
              <a:latin typeface="+mn-lt"/>
              <a:sym typeface="+mn-ea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311162" y="171540"/>
            <a:ext cx="8508999" cy="410210"/>
          </a:xfrm>
        </p:spPr>
        <p:txBody>
          <a:bodyPr/>
          <a:p>
            <a:r>
              <a:rPr lang="zh-CN" altLang="en-US" sz="2000">
                <a:sym typeface="+mn-ea"/>
              </a:rPr>
              <a:t>Robotic Hands </a:t>
            </a:r>
            <a:endParaRPr lang="zh-CN" altLang="en-US" sz="2000"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2440" y="2782570"/>
            <a:ext cx="7691120" cy="2006600"/>
            <a:chOff x="275" y="4334"/>
            <a:chExt cx="12112" cy="31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rcRect b="52684"/>
            <a:stretch>
              <a:fillRect/>
            </a:stretch>
          </p:blipFill>
          <p:spPr>
            <a:xfrm>
              <a:off x="5765" y="4334"/>
              <a:ext cx="6622" cy="123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rcRect b="45237"/>
            <a:stretch>
              <a:fillRect/>
            </a:stretch>
          </p:blipFill>
          <p:spPr>
            <a:xfrm>
              <a:off x="5765" y="5822"/>
              <a:ext cx="3833" cy="167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rcRect t="1687" r="146" b="60088"/>
            <a:stretch>
              <a:fillRect/>
            </a:stretch>
          </p:blipFill>
          <p:spPr>
            <a:xfrm>
              <a:off x="275" y="4334"/>
              <a:ext cx="4802" cy="1042"/>
            </a:xfrm>
            <a:prstGeom prst="rect">
              <a:avLst/>
            </a:prstGeom>
          </p:spPr>
        </p:pic>
        <p:sp>
          <p:nvSpPr>
            <p:cNvPr id="16" name="右箭头 15"/>
            <p:cNvSpPr/>
            <p:nvPr/>
          </p:nvSpPr>
          <p:spPr>
            <a:xfrm>
              <a:off x="4830" y="5503"/>
              <a:ext cx="780" cy="27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>
                <a:lnSpc>
                  <a:spcPct val="114000"/>
                </a:lnSpc>
              </a:pPr>
              <a:endParaRPr lang="zh-CN" altLang="en-US" dirty="0" smtClean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4084320" y="2884170"/>
            <a:ext cx="3205480" cy="869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>
              <a:lnSpc>
                <a:spcPct val="114000"/>
              </a:lnSpc>
            </a:pPr>
            <a:endParaRPr lang="zh-CN" altLang="en-US" dirty="0" smtClean="0"/>
          </a:p>
        </p:txBody>
      </p:sp>
      <p:sp>
        <p:nvSpPr>
          <p:cNvPr id="20" name="矩形 19"/>
          <p:cNvSpPr/>
          <p:nvPr/>
        </p:nvSpPr>
        <p:spPr>
          <a:xfrm>
            <a:off x="4084320" y="3097530"/>
            <a:ext cx="3688080" cy="1085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>
              <a:lnSpc>
                <a:spcPct val="114000"/>
              </a:lnSpc>
            </a:pPr>
            <a:endParaRPr lang="zh-CN" altLang="en-US" dirty="0" smtClean="0"/>
          </a:p>
        </p:txBody>
      </p:sp>
      <p:sp>
        <p:nvSpPr>
          <p:cNvPr id="21" name="矩形 20"/>
          <p:cNvSpPr/>
          <p:nvPr/>
        </p:nvSpPr>
        <p:spPr>
          <a:xfrm>
            <a:off x="4084320" y="4290695"/>
            <a:ext cx="2143760" cy="11366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>
              <a:lnSpc>
                <a:spcPct val="114000"/>
              </a:lnSpc>
            </a:pPr>
            <a:endParaRPr lang="zh-CN" altLang="en-US" dirty="0" smtClean="0"/>
          </a:p>
        </p:txBody>
      </p:sp>
      <p:grpSp>
        <p:nvGrpSpPr>
          <p:cNvPr id="25" name="组合 24"/>
          <p:cNvGrpSpPr/>
          <p:nvPr/>
        </p:nvGrpSpPr>
        <p:grpSpPr>
          <a:xfrm>
            <a:off x="3963035" y="780415"/>
            <a:ext cx="2611120" cy="1608455"/>
            <a:chOff x="6241" y="1229"/>
            <a:chExt cx="4112" cy="253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1" y="1229"/>
              <a:ext cx="4112" cy="2206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6241" y="3542"/>
              <a:ext cx="3888" cy="2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ctr">
                <a:lnSpc>
                  <a:spcPct val="114000"/>
                </a:lnSpc>
              </a:pPr>
              <a:r>
                <a:rPr lang="zh-CN" altLang="en-US" sz="800" i="1" dirty="0" err="1" smtClean="0">
                  <a:latin typeface="+mn-lt"/>
                </a:rPr>
                <a:t>allegro</a:t>
              </a:r>
              <a:r>
                <a:rPr lang="en-US" altLang="zh-CN" sz="800" i="1" dirty="0" err="1" smtClean="0">
                  <a:latin typeface="+mn-lt"/>
                </a:rPr>
                <a:t> </a:t>
              </a:r>
              <a:r>
                <a:rPr lang="zh-CN" altLang="en-US" sz="800" i="1" dirty="0" err="1" smtClean="0">
                  <a:latin typeface="+mn-lt"/>
                </a:rPr>
                <a:t>right</a:t>
              </a:r>
              <a:r>
                <a:rPr lang="en-US" altLang="zh-CN" sz="800" i="1" dirty="0" err="1" smtClean="0">
                  <a:latin typeface="+mn-lt"/>
                </a:rPr>
                <a:t> hand</a:t>
              </a:r>
              <a:endParaRPr lang="en-US" altLang="zh-CN" sz="800" i="1" dirty="0" err="1" smtClean="0"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311162" y="186780"/>
            <a:ext cx="8508999" cy="410210"/>
          </a:xfrm>
        </p:spPr>
        <p:txBody>
          <a:bodyPr/>
          <a:p>
            <a:r>
              <a:rPr lang="zh-CN" altLang="en-US" sz="2000">
                <a:sym typeface="+mn-ea"/>
              </a:rPr>
              <a:t>Grasp methods and objects</a:t>
            </a:r>
            <a:endParaRPr lang="zh-CN" altLang="en-US" sz="20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1150" y="883285"/>
            <a:ext cx="3551555" cy="8667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err="1" smtClean="0">
                <a:latin typeface="+mn-lt"/>
                <a:sym typeface="+mn-ea"/>
              </a:rPr>
              <a:t>Grasping objects </a:t>
            </a:r>
            <a:endParaRPr lang="zh-CN" altLang="en-US" sz="1200" dirty="0" err="1" smtClean="0">
              <a:latin typeface="+mn-lt"/>
              <a:sym typeface="+mn-ea"/>
            </a:endParaRPr>
          </a:p>
          <a:p>
            <a:pPr marL="0" indent="45720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zh-CN" altLang="en-US" sz="1200" dirty="0" err="1" smtClean="0">
                <a:latin typeface="+mn-lt"/>
                <a:sym typeface="+mn-ea"/>
              </a:rPr>
              <a:t>1.3 kg cylinder</a:t>
            </a:r>
            <a:endParaRPr lang="zh-CN" altLang="en-US" sz="1200" dirty="0" err="1" smtClean="0">
              <a:latin typeface="+mn-lt"/>
              <a:sym typeface="+mn-ea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err="1" smtClean="0">
                <a:latin typeface="+mn-lt"/>
                <a:sym typeface="+mn-ea"/>
              </a:rPr>
              <a:t>Grasping mode</a:t>
            </a:r>
            <a:endParaRPr lang="zh-CN" altLang="en-US" sz="1200" dirty="0" err="1" smtClean="0">
              <a:latin typeface="+mn-lt"/>
              <a:sym typeface="+mn-ea"/>
            </a:endParaRPr>
          </a:p>
          <a:p>
            <a:pPr lvl="1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n-US" altLang="zh-CN" sz="1000" dirty="0" err="1" smtClean="0">
                <a:latin typeface="+mn-lt"/>
                <a:sym typeface="+mn-ea"/>
              </a:rPr>
              <a:t>M</a:t>
            </a:r>
            <a:r>
              <a:rPr lang="zh-CN" altLang="en-US" sz="1000" dirty="0" err="1" smtClean="0">
                <a:latin typeface="+mn-lt"/>
                <a:sym typeface="+mn-ea"/>
              </a:rPr>
              <a:t>edium </a:t>
            </a:r>
            <a:r>
              <a:rPr lang="en-US" altLang="zh-CN" sz="1000" dirty="0" err="1" smtClean="0">
                <a:latin typeface="+mn-lt"/>
                <a:sym typeface="+mn-ea"/>
              </a:rPr>
              <a:t>wrap</a:t>
            </a:r>
            <a:endParaRPr lang="zh-CN" altLang="en-US" sz="1000" dirty="0" err="1" smtClean="0">
              <a:latin typeface="+mn-lt"/>
              <a:sym typeface="+mn-ea"/>
            </a:endParaRP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err="1" smtClean="0">
                <a:solidFill>
                  <a:schemeClr val="tx1"/>
                </a:solidFill>
                <a:latin typeface="+mn-lt"/>
                <a:sym typeface="+mn-ea"/>
              </a:rPr>
              <a:t>Contact model</a:t>
            </a:r>
            <a:endParaRPr lang="zh-CN" altLang="en-US" sz="1200" dirty="0" err="1" smtClean="0">
              <a:solidFill>
                <a:schemeClr val="tx1"/>
              </a:solidFill>
              <a:latin typeface="+mn-lt"/>
              <a:sym typeface="+mn-ea"/>
            </a:endParaRPr>
          </a:p>
          <a:p>
            <a:pPr marL="457200" lvl="1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n-US" altLang="zh-CN" sz="1000" dirty="0" err="1" smtClean="0">
                <a:solidFill>
                  <a:schemeClr val="tx1"/>
                </a:solidFill>
                <a:latin typeface="+mn-lt"/>
                <a:sym typeface="+mn-ea"/>
              </a:rPr>
              <a:t>Hard finger contact</a:t>
            </a:r>
            <a:endParaRPr lang="en-US" altLang="zh-CN" sz="1000" dirty="0" err="1" smtClean="0">
              <a:solidFill>
                <a:schemeClr val="tx1"/>
              </a:solidFill>
              <a:latin typeface="+mn-lt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41630" y="2313940"/>
            <a:ext cx="2272030" cy="2322830"/>
            <a:chOff x="562" y="2761"/>
            <a:chExt cx="5434" cy="497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2" y="2761"/>
              <a:ext cx="5435" cy="4976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1688" y="5933"/>
              <a:ext cx="731" cy="7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>
                <a:lnSpc>
                  <a:spcPct val="114000"/>
                </a:lnSpc>
              </a:pPr>
              <a:endParaRPr lang="zh-CN" altLang="en-US" dirty="0" smtClean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80535" y="1857375"/>
            <a:ext cx="3547745" cy="2682240"/>
            <a:chOff x="7666" y="1073"/>
            <a:chExt cx="4936" cy="431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0" y="1073"/>
              <a:ext cx="4421" cy="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文本框 9"/>
            <p:cNvSpPr txBox="1"/>
            <p:nvPr/>
          </p:nvSpPr>
          <p:spPr>
            <a:xfrm>
              <a:off x="7666" y="5160"/>
              <a:ext cx="4936" cy="22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 algn="ctr">
                <a:lnSpc>
                  <a:spcPct val="114000"/>
                </a:lnSpc>
              </a:pPr>
              <a:r>
                <a:rPr sz="800" i="1" dirty="0" err="1" smtClean="0">
                  <a:latin typeface="+mn-lt"/>
                  <a:sym typeface="+mn-ea"/>
                </a:rPr>
                <a:t>Scenes of gripping tasks with uncontrolled hand</a:t>
              </a:r>
              <a:endParaRPr sz="800" i="1" dirty="0" err="1" smtClean="0">
                <a:latin typeface="+mn-lt"/>
                <a:sym typeface="+mn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970" y="944245"/>
            <a:ext cx="4279900" cy="334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311162" y="207100"/>
            <a:ext cx="8508999" cy="410210"/>
          </a:xfrm>
        </p:spPr>
        <p:txBody>
          <a:bodyPr/>
          <a:p>
            <a:r>
              <a:rPr lang="en-US" altLang="zh-CN" sz="2000">
                <a:sym typeface="+mn-ea"/>
              </a:rPr>
              <a:t>PID Position Control</a:t>
            </a:r>
            <a:endParaRPr lang="en-US" altLang="zh-CN" sz="2000"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444875" y="904875"/>
            <a:ext cx="4641215" cy="3548380"/>
            <a:chOff x="2409" y="1376"/>
            <a:chExt cx="7309" cy="5588"/>
          </a:xfrm>
        </p:grpSpPr>
        <p:pic>
          <p:nvPicPr>
            <p:cNvPr id="7" name="grasp_simulation(PID_Controller)">
              <a:hlinkClick r:id="" action="ppaction://media"/>
            </p:cNvPr>
            <p:cNvPicPr/>
            <p:nvPr>
              <a:videoFile r:link="rId1"/>
              <p:extLst>
                <p:ext uri="{DAA4B4D4-6D71-4841-9C94-3DE7FCFB9230}">
                  <p14:media xmlns:p14="http://schemas.microsoft.com/office/powerpoint/2010/main" r:embed="rId2"/>
                </p:ext>
              </p:extLst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409" y="1376"/>
              <a:ext cx="7309" cy="508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527" y="6572"/>
              <a:ext cx="5073" cy="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14000"/>
                </a:lnSpc>
              </a:pPr>
              <a:r>
                <a:rPr lang="en-US" altLang="zh-CN" sz="900" i="1">
                  <a:sym typeface="+mn-ea"/>
                </a:rPr>
                <a:t>P</a:t>
              </a:r>
              <a:r>
                <a:rPr lang="zh-CN" altLang="en-US" sz="900" i="1">
                  <a:sym typeface="+mn-ea"/>
                </a:rPr>
                <a:t>rocess of grasping and lifting by PID position controller</a:t>
              </a:r>
              <a:endParaRPr lang="zh-CN" altLang="en-US" sz="900" i="1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1150" y="2424430"/>
            <a:ext cx="2957830" cy="1002665"/>
            <a:chOff x="430" y="2835"/>
            <a:chExt cx="4658" cy="157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" y="2835"/>
              <a:ext cx="4658" cy="1215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04" y="4166"/>
              <a:ext cx="2400" cy="2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14000"/>
                </a:lnSpc>
              </a:pPr>
              <a:r>
                <a:rPr lang="zh-CN" altLang="en-US" sz="900" i="1">
                  <a:sym typeface="+mn-ea"/>
                </a:rPr>
                <a:t>Predefined target joint angles</a:t>
              </a:r>
              <a:endParaRPr lang="zh-CN" altLang="en-US" sz="900" i="1">
                <a:sym typeface="+mn-ea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1150" y="1151890"/>
            <a:ext cx="2386965" cy="630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>
              <a:lnSpc>
                <a:spcPct val="114000"/>
              </a:lnSpc>
              <a:buAutoNum type="arabicPeriod"/>
            </a:pPr>
            <a:r>
              <a:rPr lang="zh-CN" altLang="en-US" sz="1200" dirty="0" err="1" smtClean="0">
                <a:latin typeface="+mn-lt"/>
              </a:rPr>
              <a:t>Predefined joint angles</a:t>
            </a:r>
            <a:endParaRPr lang="zh-CN" altLang="en-US" sz="1200" dirty="0" err="1" smtClean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zh-CN" altLang="en-US" sz="1200" dirty="0" err="1" smtClean="0">
                <a:latin typeface="+mn-lt"/>
              </a:rPr>
              <a:t>Finger grip</a:t>
            </a:r>
            <a:endParaRPr lang="zh-CN" altLang="en-US" sz="1200" dirty="0" err="1" smtClean="0">
              <a:latin typeface="+mn-lt"/>
            </a:endParaRP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zh-CN" altLang="en-US" sz="1200" dirty="0" err="1" smtClean="0">
                <a:latin typeface="+mn-lt"/>
              </a:rPr>
              <a:t>Lifting</a:t>
            </a:r>
            <a:endParaRPr lang="zh-CN" altLang="en-US" sz="1200" dirty="0" err="1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1" name="文本框 10"/>
          <p:cNvSpPr txBox="1"/>
          <p:nvPr/>
        </p:nvSpPr>
        <p:spPr>
          <a:xfrm>
            <a:off x="311150" y="1266190"/>
            <a:ext cx="3651885" cy="22167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14000"/>
              </a:lnSpc>
            </a:pPr>
            <a:endParaRPr lang="zh-CN" altLang="en-US" sz="700" dirty="0" err="1" smtClean="0">
              <a:latin typeface="+mn-lt"/>
              <a:sym typeface="+mn-ea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311162" y="186780"/>
            <a:ext cx="8508999" cy="410210"/>
          </a:xfrm>
        </p:spPr>
        <p:txBody>
          <a:bodyPr/>
          <a:p>
            <a:r>
              <a:rPr lang="zh-CN" altLang="en-US" sz="2000"/>
              <a:t>Analysis of real-time position and torqu</a:t>
            </a:r>
            <a:r>
              <a:rPr lang="en-US" altLang="zh-CN" sz="2000"/>
              <a:t>e</a:t>
            </a:r>
            <a:endParaRPr lang="en-US" altLang="zh-CN" sz="2000"/>
          </a:p>
        </p:txBody>
      </p:sp>
      <p:pic>
        <p:nvPicPr>
          <p:cNvPr id="9" name="图片 8" descr="position_pi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" y="783590"/>
            <a:ext cx="4335145" cy="2890520"/>
          </a:xfrm>
          <a:prstGeom prst="rect">
            <a:avLst/>
          </a:prstGeom>
        </p:spPr>
      </p:pic>
      <p:pic>
        <p:nvPicPr>
          <p:cNvPr id="12" name="图片 11" descr="torque_pi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702310"/>
            <a:ext cx="4578985" cy="30530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4040" y="3755390"/>
            <a:ext cx="5790565" cy="4203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err="1" smtClean="0">
                <a:latin typeface="+mn-lt"/>
              </a:rPr>
              <a:t>Large gap between target and actual joint angles for preset joint angles</a:t>
            </a:r>
            <a:endParaRPr lang="zh-CN" altLang="en-US" sz="1200" dirty="0" err="1" smtClean="0">
              <a:latin typeface="+mn-lt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err="1" smtClean="0">
                <a:latin typeface="+mn-lt"/>
              </a:rPr>
              <a:t>High torque fluctuations - well outside the -4 to 4 joint torque range</a:t>
            </a:r>
            <a:endParaRPr lang="zh-CN" altLang="en-US" sz="1200" dirty="0" err="1" smtClean="0">
              <a:latin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16425" y="4356735"/>
            <a:ext cx="3663315" cy="2800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>
              <a:lnSpc>
                <a:spcPct val="114000"/>
              </a:lnSpc>
            </a:pPr>
            <a:r>
              <a:rPr lang="zh-CN" altLang="en-US" sz="1600" dirty="0" err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What if the object is an expensive glass?</a:t>
            </a:r>
            <a:endParaRPr lang="zh-CN" altLang="en-US" sz="1600" dirty="0" err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311162" y="262980"/>
            <a:ext cx="8508999" cy="410210"/>
          </a:xfrm>
        </p:spPr>
        <p:txBody>
          <a:bodyPr/>
          <a:p>
            <a:r>
              <a:rPr lang="en-US" altLang="zh-CN" sz="2000">
                <a:sym typeface="+mn-ea"/>
              </a:rPr>
              <a:t>Impedance Control (Torque-Based)</a:t>
            </a:r>
            <a:endParaRPr lang="en-US" altLang="zh-CN" sz="2000"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71779" y="943610"/>
            <a:ext cx="4010219" cy="3107690"/>
            <a:chOff x="5887" y="1584"/>
            <a:chExt cx="6626" cy="4894"/>
          </a:xfrm>
        </p:grpSpPr>
        <p:pic>
          <p:nvPicPr>
            <p:cNvPr id="13" name="grasp_simulation(Impedance Control)">
              <a:hlinkClick r:id="" action="ppaction://media"/>
            </p:cNvPr>
            <p:cNvPicPr/>
            <p:nvPr>
              <a:videoFile r:link="rId1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3"/>
            <a:stretch>
              <a:fillRect/>
            </a:stretch>
          </p:blipFill>
          <p:spPr>
            <a:xfrm>
              <a:off x="5887" y="1584"/>
              <a:ext cx="6626" cy="4646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931" y="6230"/>
              <a:ext cx="4750" cy="2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ct val="114000"/>
                </a:lnSpc>
              </a:pPr>
              <a:r>
                <a:rPr lang="en-US" altLang="zh-CN" sz="900" i="1">
                  <a:sym typeface="+mn-ea"/>
                </a:rPr>
                <a:t>P</a:t>
              </a:r>
              <a:r>
                <a:rPr lang="zh-CN" altLang="en-US" sz="900" i="1">
                  <a:sym typeface="+mn-ea"/>
                </a:rPr>
                <a:t>rocess of grasping and lifting by </a:t>
              </a:r>
              <a:r>
                <a:rPr lang="en-US" altLang="zh-CN" sz="900" i="1">
                  <a:sym typeface="+mn-ea"/>
                </a:rPr>
                <a:t>Impedance </a:t>
              </a:r>
              <a:r>
                <a:rPr lang="zh-CN" altLang="en-US" sz="900" i="1">
                  <a:sym typeface="+mn-ea"/>
                </a:rPr>
                <a:t>controller</a:t>
              </a:r>
              <a:endParaRPr lang="zh-CN" altLang="en-US" sz="900" i="1" dirty="0" err="1" smtClean="0">
                <a:latin typeface="+mn-lt"/>
                <a:sym typeface="+mn-ea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85" y="1360170"/>
            <a:ext cx="4095115" cy="3663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86080" y="1998345"/>
            <a:ext cx="3931285" cy="1365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err="1" smtClean="0">
                <a:latin typeface="+mn-lt"/>
              </a:rPr>
              <a:t>Stiffness</a:t>
            </a:r>
            <a:r>
              <a:rPr lang="en-US" altLang="zh-CN" sz="1200" dirty="0" err="1" smtClean="0">
                <a:latin typeface="+mn-lt"/>
              </a:rPr>
              <a:t>,Ks</a:t>
            </a:r>
            <a:endParaRPr lang="en-US" altLang="zh-CN" sz="1200" dirty="0" err="1" smtClean="0">
              <a:latin typeface="+mn-lt"/>
            </a:endParaRPr>
          </a:p>
          <a:p>
            <a:pPr lvl="1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n-US" altLang="zh-CN" sz="1000" dirty="0" err="1" smtClean="0">
                <a:latin typeface="+mn-lt"/>
              </a:rPr>
              <a:t>Strength of control system response to position error</a:t>
            </a:r>
            <a:endParaRPr lang="en-US" altLang="zh-CN" sz="1000" dirty="0" err="1" smtClean="0">
              <a:latin typeface="+mn-lt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err="1" smtClean="0">
                <a:latin typeface="+mn-lt"/>
              </a:rPr>
              <a:t>​Damping</a:t>
            </a:r>
            <a:r>
              <a:rPr lang="en-US" altLang="zh-CN" sz="1200" dirty="0" err="1" smtClean="0">
                <a:latin typeface="+mn-lt"/>
              </a:rPr>
              <a:t>,B</a:t>
            </a:r>
            <a:endParaRPr lang="en-US" altLang="zh-CN" sz="1200" dirty="0" err="1" smtClean="0">
              <a:latin typeface="+mn-lt"/>
            </a:endParaRPr>
          </a:p>
          <a:p>
            <a:pPr marL="0" indent="45720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n-US" altLang="zh-CN" sz="1000" dirty="0" err="1" smtClean="0">
                <a:latin typeface="+mn-lt"/>
              </a:rPr>
              <a:t>Strength of control system response to speed errors</a:t>
            </a:r>
            <a:endParaRPr lang="en-US" altLang="zh-CN" sz="1000" dirty="0" err="1" smtClean="0">
              <a:latin typeface="+mn-lt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latin typeface="+mn-lt"/>
              </a:rPr>
              <a:t>Mass,M</a:t>
            </a:r>
            <a:endParaRPr lang="en-US" altLang="zh-CN" sz="1200" dirty="0" err="1" smtClean="0">
              <a:latin typeface="+mn-lt"/>
            </a:endParaRPr>
          </a:p>
          <a:p>
            <a:pPr lvl="1" indent="0">
              <a:lnSpc>
                <a:spcPct val="114000"/>
              </a:lnSpc>
              <a:buFont typeface="Arial" panose="020B0604020202020204" pitchFamily="34" charset="0"/>
              <a:buNone/>
            </a:pPr>
            <a:r>
              <a:rPr lang="en-US" altLang="zh-CN" sz="1000" dirty="0" err="1" smtClean="0">
                <a:latin typeface="+mn-lt"/>
              </a:rPr>
              <a:t>Modelling the inertia of the system</a:t>
            </a:r>
            <a:endParaRPr lang="en-US" altLang="zh-CN" sz="1000" dirty="0" err="1" smtClean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zh-CN" altLang="en-US" sz="1200" dirty="0" err="1" smtClean="0">
                <a:latin typeface="+mn-lt"/>
              </a:rPr>
              <a:t> </a:t>
            </a:r>
            <a:endParaRPr lang="zh-CN" altLang="en-US" sz="1200" dirty="0" err="1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1" name="文本框 10"/>
          <p:cNvSpPr txBox="1"/>
          <p:nvPr/>
        </p:nvSpPr>
        <p:spPr>
          <a:xfrm>
            <a:off x="311150" y="1266190"/>
            <a:ext cx="3651885" cy="22167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14000"/>
              </a:lnSpc>
            </a:pPr>
            <a:endParaRPr lang="zh-CN" altLang="en-US" sz="700" dirty="0" err="1" smtClean="0">
              <a:latin typeface="+mn-lt"/>
              <a:sym typeface="+mn-ea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311162" y="293460"/>
            <a:ext cx="8508999" cy="410210"/>
          </a:xfrm>
        </p:spPr>
        <p:txBody>
          <a:bodyPr/>
          <a:p>
            <a:r>
              <a:rPr lang="zh-CN" altLang="en-US" sz="2000"/>
              <a:t>Analysis of real-time position and torqu</a:t>
            </a:r>
            <a:r>
              <a:rPr lang="en-US" altLang="zh-CN" sz="2000"/>
              <a:t>e</a:t>
            </a:r>
            <a:endParaRPr lang="en-US" altLang="zh-CN" sz="2000"/>
          </a:p>
        </p:txBody>
      </p:sp>
      <p:pic>
        <p:nvPicPr>
          <p:cNvPr id="9" name="图片 8" descr="position_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1007110"/>
            <a:ext cx="3994150" cy="2663190"/>
          </a:xfrm>
          <a:prstGeom prst="rect">
            <a:avLst/>
          </a:prstGeom>
        </p:spPr>
      </p:pic>
      <p:pic>
        <p:nvPicPr>
          <p:cNvPr id="12" name="图片 11" descr="torque_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795" y="931545"/>
            <a:ext cx="4107815" cy="27387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4680" y="3750945"/>
            <a:ext cx="4572000" cy="4203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err="1" smtClean="0">
                <a:latin typeface="+mn-lt"/>
              </a:rPr>
              <a:t>Small and smooth fluctuations in joint position</a:t>
            </a:r>
            <a:endParaRPr lang="zh-CN" altLang="en-US" sz="1200" dirty="0" err="1" smtClean="0">
              <a:latin typeface="+mn-lt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err="1" smtClean="0">
                <a:latin typeface="+mn-lt"/>
              </a:rPr>
              <a:t>Flexibility and stability of torque</a:t>
            </a:r>
            <a:endParaRPr lang="zh-CN" altLang="en-US" sz="1200" dirty="0" err="1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</a:fld>
            <a:endParaRPr lang="de-DE" dirty="0"/>
          </a:p>
        </p:txBody>
      </p:sp>
      <p:sp>
        <p:nvSpPr>
          <p:cNvPr id="11" name="文本框 10"/>
          <p:cNvSpPr txBox="1"/>
          <p:nvPr/>
        </p:nvSpPr>
        <p:spPr>
          <a:xfrm>
            <a:off x="311150" y="1266190"/>
            <a:ext cx="5257165" cy="22167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sz="1200" dirty="0" err="1" smtClean="0">
                <a:latin typeface="+mn-lt"/>
                <a:sym typeface="+mn-ea"/>
              </a:rPr>
              <a:t>Optimising control algorithms </a:t>
            </a:r>
            <a:endParaRPr sz="1200" dirty="0" err="1" smtClean="0">
              <a:latin typeface="+mn-lt"/>
              <a:sym typeface="+mn-ea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sz="1200" dirty="0" err="1" smtClean="0">
              <a:latin typeface="+mn-lt"/>
              <a:sym typeface="+mn-ea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sz="1200" dirty="0" err="1" smtClean="0">
                <a:latin typeface="+mn-lt"/>
                <a:sym typeface="+mn-ea"/>
              </a:rPr>
              <a:t>Adding industrial robot forearms </a:t>
            </a:r>
            <a:endParaRPr sz="1200" dirty="0" err="1" smtClean="0">
              <a:latin typeface="+mn-lt"/>
              <a:sym typeface="+mn-ea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sz="1200" dirty="0" err="1" smtClean="0">
              <a:latin typeface="+mn-lt"/>
              <a:sym typeface="+mn-ea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sz="1200" dirty="0" err="1" smtClean="0">
                <a:latin typeface="+mn-lt"/>
                <a:sym typeface="+mn-ea"/>
              </a:rPr>
              <a:t>Perform different types of grasping tasks through reinforcement learning</a:t>
            </a:r>
            <a:endParaRPr sz="1200" dirty="0" err="1" smtClean="0">
              <a:latin typeface="+mn-lt"/>
              <a:sym typeface="+mn-ea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311162" y="293460"/>
            <a:ext cx="8508999" cy="410210"/>
          </a:xfrm>
        </p:spPr>
        <p:txBody>
          <a:bodyPr/>
          <a:p>
            <a:r>
              <a:rPr lang="en-US" altLang="zh-CN" sz="2000">
                <a:sym typeface="+mn-ea"/>
              </a:rPr>
              <a:t>Challenge</a:t>
            </a:r>
            <a:endParaRPr lang="en-US" altLang="zh-CN" sz="20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470*2360*368*368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commondata" val="eyJoZGlkIjoiZmEyY2NiMjcyODNhMGViMjUxY2Q4MWQ0MDU0ZmVhOGMifQ=="/>
</p:tagLst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 (5)</Template>
  <TotalTime>0</TotalTime>
  <Words>2231</Words>
  <Application>WPS 演示</Application>
  <PresentationFormat>On-screen Show (16:9)</PresentationFormat>
  <Paragraphs>111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宋体</vt:lpstr>
      <vt:lpstr>Wingdings</vt:lpstr>
      <vt:lpstr>Symbol</vt:lpstr>
      <vt:lpstr>Courier New</vt:lpstr>
      <vt:lpstr>微软雅黑</vt:lpstr>
      <vt:lpstr>Arial Unicode MS</vt:lpstr>
      <vt:lpstr>Calibri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Pratical Project  Robotic hand grasping and lifting objects</vt:lpstr>
      <vt:lpstr>Agenda</vt:lpstr>
      <vt:lpstr>Robotic Hands </vt:lpstr>
      <vt:lpstr>Grasp methods and objects</vt:lpstr>
      <vt:lpstr>PID Position Control</vt:lpstr>
      <vt:lpstr>Analysis of real-time position and torque</vt:lpstr>
      <vt:lpstr>Impedance Control (Torque-Based)</vt:lpstr>
      <vt:lpstr>Analysis of real-time position and torque</vt:lpstr>
      <vt:lpstr>Challenge</vt:lpstr>
      <vt:lpstr>Challenge</vt:lpstr>
      <vt:lpstr>Literature 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Tian</dc:creator>
  <cp:lastModifiedBy>→_→</cp:lastModifiedBy>
  <cp:revision>274</cp:revision>
  <cp:lastPrinted>2015-07-30T14:04:00Z</cp:lastPrinted>
  <dcterms:created xsi:type="dcterms:W3CDTF">2020-10-03T23:03:00Z</dcterms:created>
  <dcterms:modified xsi:type="dcterms:W3CDTF">2024-07-17T21:12:45Z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5893F83261FA40D2A22F9B11AB77313C_13</vt:lpwstr>
  </property>
  <property fmtid="{D5CDD505-2E9C-101B-9397-08002B2CF9AE}" pid="3" name="KSOProductBuildVer">
    <vt:lpwstr>2052-12.1.0.17147</vt:lpwstr>
  </property>
</Properties>
</file>